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6256000" cy="914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4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>
            <a:spLocks noGrp="1"/>
          </p:cNvSpPr>
          <p:nvPr>
            <p:ph type="body" sz="quarter" idx="21"/>
          </p:nvPr>
        </p:nvSpPr>
        <p:spPr>
          <a:xfrm>
            <a:off x="3225799" y="5619750"/>
            <a:ext cx="9810752" cy="381000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2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>
            <a:spLocks noGrp="1"/>
          </p:cNvSpPr>
          <p:nvPr>
            <p:ph type="body" sz="quarter" idx="22"/>
          </p:nvPr>
        </p:nvSpPr>
        <p:spPr>
          <a:xfrm>
            <a:off x="3225799" y="4133849"/>
            <a:ext cx="9810752" cy="508001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000"/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21"/>
          </p:nvPr>
        </p:nvSpPr>
        <p:spPr>
          <a:xfrm>
            <a:off x="2031999" y="497210"/>
            <a:ext cx="14630402" cy="97536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sz="half" idx="21"/>
          </p:nvPr>
        </p:nvSpPr>
        <p:spPr>
          <a:xfrm>
            <a:off x="3492499" y="1308099"/>
            <a:ext cx="9271002" cy="4603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2349499" y="5867400"/>
            <a:ext cx="11557002" cy="10033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349499" y="6902450"/>
            <a:ext cx="11557002" cy="79375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2920999" y="3409950"/>
            <a:ext cx="10414002" cy="23241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21"/>
          </p:nvPr>
        </p:nvSpPr>
        <p:spPr>
          <a:xfrm>
            <a:off x="6040437" y="1111250"/>
            <a:ext cx="9915527" cy="66103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2857499" y="1619249"/>
            <a:ext cx="5111751" cy="2774951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857499" y="4489450"/>
            <a:ext cx="5111751" cy="286385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876549" y="2717799"/>
            <a:ext cx="10502902" cy="4648202"/>
          </a:xfrm>
          <a:prstGeom prst="rect">
            <a:avLst/>
          </a:prstGeom>
        </p:spPr>
        <p:txBody>
          <a:bodyPr anchor="ctr"/>
          <a:lstStyle>
            <a:lvl1pPr marL="366346" indent="-366346" algn="l">
              <a:spcBef>
                <a:spcPts val="5900"/>
              </a:spcBef>
              <a:buSzPct val="75000"/>
              <a:buChar char="•"/>
              <a:defRPr sz="3000"/>
            </a:lvl1pPr>
            <a:lvl2pPr marL="1001346" indent="-366346" algn="l">
              <a:spcBef>
                <a:spcPts val="5900"/>
              </a:spcBef>
              <a:buSzPct val="75000"/>
              <a:buChar char="•"/>
              <a:defRPr sz="3000"/>
            </a:lvl2pPr>
            <a:lvl3pPr marL="1636346" indent="-366346" algn="l">
              <a:spcBef>
                <a:spcPts val="5900"/>
              </a:spcBef>
              <a:buSzPct val="75000"/>
              <a:buChar char="•"/>
              <a:defRPr sz="3000"/>
            </a:lvl3pPr>
            <a:lvl4pPr marL="2271346" indent="-366346" algn="l">
              <a:spcBef>
                <a:spcPts val="5900"/>
              </a:spcBef>
              <a:buSzPct val="75000"/>
              <a:buChar char="•"/>
              <a:defRPr sz="3000"/>
            </a:lvl4pPr>
            <a:lvl5pPr marL="2906346" indent="-366346" algn="l">
              <a:spcBef>
                <a:spcPts val="5900"/>
              </a:spcBef>
              <a:buSzPct val="75000"/>
              <a:buChar char="•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21"/>
          </p:nvPr>
        </p:nvSpPr>
        <p:spPr>
          <a:xfrm>
            <a:off x="7018337" y="2205565"/>
            <a:ext cx="8201027" cy="54673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876549" y="2717799"/>
            <a:ext cx="5111751" cy="4648202"/>
          </a:xfrm>
          <a:prstGeom prst="rect">
            <a:avLst/>
          </a:prstGeom>
        </p:spPr>
        <p:txBody>
          <a:bodyPr anchor="ctr"/>
          <a:lstStyle>
            <a:lvl1pPr marL="347697" indent="-347697" algn="l">
              <a:spcBef>
                <a:spcPts val="4500"/>
              </a:spcBef>
              <a:buSzPct val="75000"/>
              <a:buChar char="•"/>
              <a:defRPr sz="2800"/>
            </a:lvl1pPr>
            <a:lvl2pPr marL="906497" indent="-347697" algn="l">
              <a:spcBef>
                <a:spcPts val="4500"/>
              </a:spcBef>
              <a:buSzPct val="75000"/>
              <a:buChar char="•"/>
              <a:defRPr sz="2800"/>
            </a:lvl2pPr>
            <a:lvl3pPr marL="1465297" indent="-347697" algn="l">
              <a:spcBef>
                <a:spcPts val="4500"/>
              </a:spcBef>
              <a:buSzPct val="75000"/>
              <a:buChar char="•"/>
              <a:defRPr sz="2800"/>
            </a:lvl3pPr>
            <a:lvl4pPr marL="2024097" indent="-347697" algn="l">
              <a:spcBef>
                <a:spcPts val="4500"/>
              </a:spcBef>
              <a:buSzPct val="75000"/>
              <a:buChar char="•"/>
              <a:defRPr sz="2800"/>
            </a:lvl4pPr>
            <a:lvl5pPr marL="2582897" indent="-347697" algn="l">
              <a:spcBef>
                <a:spcPts val="4500"/>
              </a:spcBef>
              <a:buSzPct val="75000"/>
              <a:buChar char="•"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876549" y="2031999"/>
            <a:ext cx="10502902" cy="5086352"/>
          </a:xfrm>
          <a:prstGeom prst="rect">
            <a:avLst/>
          </a:prstGeom>
        </p:spPr>
        <p:txBody>
          <a:bodyPr anchor="ctr"/>
          <a:lstStyle>
            <a:lvl1pPr marL="366346" indent="-366346" algn="l">
              <a:spcBef>
                <a:spcPts val="5900"/>
              </a:spcBef>
              <a:buSzPct val="75000"/>
              <a:buChar char="•"/>
              <a:defRPr sz="3000"/>
            </a:lvl1pPr>
            <a:lvl2pPr marL="1001346" indent="-366346" algn="l">
              <a:spcBef>
                <a:spcPts val="5900"/>
              </a:spcBef>
              <a:buSzPct val="75000"/>
              <a:buChar char="•"/>
              <a:defRPr sz="3000"/>
            </a:lvl2pPr>
            <a:lvl3pPr marL="1636346" indent="-366346" algn="l">
              <a:spcBef>
                <a:spcPts val="5900"/>
              </a:spcBef>
              <a:buSzPct val="75000"/>
              <a:buChar char="•"/>
              <a:defRPr sz="3000"/>
            </a:lvl3pPr>
            <a:lvl4pPr marL="2271346" indent="-366346" algn="l">
              <a:spcBef>
                <a:spcPts val="5900"/>
              </a:spcBef>
              <a:buSzPct val="75000"/>
              <a:buChar char="•"/>
              <a:defRPr sz="3000"/>
            </a:lvl4pPr>
            <a:lvl5pPr marL="2906346" indent="-366346" algn="l">
              <a:spcBef>
                <a:spcPts val="5900"/>
              </a:spcBef>
              <a:buSzPct val="75000"/>
              <a:buChar char="•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21"/>
          </p:nvPr>
        </p:nvSpPr>
        <p:spPr>
          <a:xfrm>
            <a:off x="9677400" y="4578350"/>
            <a:ext cx="4171951" cy="27813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22"/>
          </p:nvPr>
        </p:nvSpPr>
        <p:spPr>
          <a:xfrm>
            <a:off x="9690100" y="1619249"/>
            <a:ext cx="4152901" cy="27686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23"/>
          </p:nvPr>
        </p:nvSpPr>
        <p:spPr>
          <a:xfrm>
            <a:off x="1162049" y="1013883"/>
            <a:ext cx="10033001" cy="66886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2920999" y="2292349"/>
            <a:ext cx="10414002" cy="23241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2920999" y="4679950"/>
            <a:ext cx="10414002" cy="7937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994218" y="7683500"/>
            <a:ext cx="261214" cy="266700"/>
          </a:xfrm>
          <a:prstGeom prst="rect">
            <a:avLst/>
          </a:prstGeom>
          <a:ln w="3175">
            <a:miter lim="400000"/>
          </a:ln>
        </p:spPr>
        <p:txBody>
          <a:bodyPr wrap="none" lIns="25400" tIns="25400" rIns="25400" bIns="25400">
            <a:spAutoFit/>
          </a:bodyPr>
          <a:lstStyle>
            <a:lvl1pPr>
              <a:defRPr sz="1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FDD9CDAF-5F20-4B8E-B8C3-49715CF5D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1" name="Round 1"/>
          <p:cNvSpPr txBox="1"/>
          <p:nvPr/>
        </p:nvSpPr>
        <p:spPr>
          <a:xfrm>
            <a:off x="5720994" y="2822002"/>
            <a:ext cx="5081728" cy="27432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Round 1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BE0D015C-6361-46DC-8878-B1164A5D99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57" name="Since Adam, how many people have sinned?…"/>
          <p:cNvSpPr txBox="1"/>
          <p:nvPr/>
        </p:nvSpPr>
        <p:spPr>
          <a:xfrm>
            <a:off x="4195322" y="891505"/>
            <a:ext cx="7865356" cy="736098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dirty="0"/>
              <a:t>Since Adam, how many people have sinned?</a:t>
            </a:r>
          </a:p>
          <a:p>
            <a:pPr marL="32004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dirty="0"/>
              <a:t>Some</a:t>
            </a:r>
          </a:p>
          <a:p>
            <a:pPr marL="32004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dirty="0"/>
              <a:t>Most</a:t>
            </a:r>
          </a:p>
          <a:p>
            <a:pPr marL="32004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dirty="0"/>
              <a:t>All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E36A48E3-74AF-4871-A51D-9A8558267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1" name="What does the L in the SMYLE! acronym stand for?…"/>
          <p:cNvSpPr txBox="1"/>
          <p:nvPr/>
        </p:nvSpPr>
        <p:spPr>
          <a:xfrm>
            <a:off x="4145108" y="1468586"/>
            <a:ext cx="7965784" cy="62068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What does the L in the SMYLE! acronym stand for? </a:t>
            </a:r>
          </a:p>
          <a:p>
            <a:pPr marL="33832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Live</a:t>
            </a:r>
          </a:p>
          <a:p>
            <a:pPr marL="33832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Love</a:t>
            </a:r>
          </a:p>
          <a:p>
            <a:pPr marL="33832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Life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496B87A3-8F7C-4CD4-B6A1-F12A6E6238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5" name="Jesus said, “I am the resurrection and the life. Whoever believes in me, though he die, yet shall he live.” What does the word “resurrection” mean?…"/>
          <p:cNvSpPr txBox="1"/>
          <p:nvPr/>
        </p:nvSpPr>
        <p:spPr>
          <a:xfrm>
            <a:off x="3475171" y="853033"/>
            <a:ext cx="9305658" cy="743793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Jesus said</a:t>
            </a:r>
            <a:r>
              <a:rPr lang="en-US" sz="8000" dirty="0"/>
              <a:t> he is </a:t>
            </a:r>
            <a:r>
              <a:rPr sz="8000" dirty="0"/>
              <a:t>the resurrection and the life. What does the word “resurrection” mean?</a:t>
            </a:r>
          </a:p>
          <a:p>
            <a:pPr marL="24688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Reign as king</a:t>
            </a:r>
          </a:p>
          <a:p>
            <a:pPr marL="24688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Live forever</a:t>
            </a:r>
          </a:p>
          <a:p>
            <a:pPr marL="24688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Come back to life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D21863AF-1CB1-4D7B-845F-3A0192C9FD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69" name="Double Bonus Question"/>
          <p:cNvSpPr txBox="1"/>
          <p:nvPr/>
        </p:nvSpPr>
        <p:spPr>
          <a:xfrm>
            <a:off x="1547490" y="3807687"/>
            <a:ext cx="13161020" cy="15286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lang="en-US" sz="9600" dirty="0"/>
              <a:t>Double Bonus Question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EF041DC7-6F64-41DB-AF5C-AB437E2CAF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73" name="How many ways to get to heaven are there?…"/>
          <p:cNvSpPr txBox="1"/>
          <p:nvPr/>
        </p:nvSpPr>
        <p:spPr>
          <a:xfrm>
            <a:off x="4651315" y="1468586"/>
            <a:ext cx="6953370" cy="62068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How many ways to get to heaven are there?</a:t>
            </a:r>
          </a:p>
          <a:p>
            <a:pPr marL="27432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8000" dirty="0"/>
              <a:t>One</a:t>
            </a:r>
            <a:endParaRPr sz="8000" dirty="0"/>
          </a:p>
          <a:p>
            <a:pPr marL="27432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8000" dirty="0"/>
              <a:t>Many</a:t>
            </a:r>
            <a:endParaRPr sz="8000" dirty="0"/>
          </a:p>
          <a:p>
            <a:pPr marL="27432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8000" dirty="0"/>
              <a:t>None</a:t>
            </a:r>
            <a:endParaRPr sz="80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5EAE6112-4C86-48C8-A9FC-2AB082CB46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5" name="What does someone from Australia mean when they use the word, “barbie”?"/>
          <p:cNvSpPr txBox="1"/>
          <p:nvPr/>
        </p:nvSpPr>
        <p:spPr>
          <a:xfrm>
            <a:off x="3924136" y="2699692"/>
            <a:ext cx="8407727" cy="374461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What does someone from Australia mean when they use the word “barbie”?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41E3220D-179B-4231-8F35-5E851493D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9" name="Which mountain range gets more snow – the Alps in Australia or the Alps in Switzerland?"/>
          <p:cNvSpPr txBox="1"/>
          <p:nvPr/>
        </p:nvSpPr>
        <p:spPr>
          <a:xfrm>
            <a:off x="3335735" y="2584276"/>
            <a:ext cx="9584529" cy="397544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Which mountain range gets more snow – the Alps in Australia or the Alps in Switzerland</a:t>
            </a:r>
            <a:r>
              <a:rPr dirty="0"/>
              <a:t>?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6998F940-0F77-493F-B565-620F04944F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33" name="How many miles of blood vessels does an adult have running through his body?"/>
          <p:cNvSpPr txBox="1"/>
          <p:nvPr/>
        </p:nvSpPr>
        <p:spPr>
          <a:xfrm>
            <a:off x="3760656" y="2699692"/>
            <a:ext cx="8734687" cy="374461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How many miles of blood vessels does an adult have running through his body?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7155222D-36DE-408A-9FE0-507F63D6A2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37" name="Recite the Bible verse…"/>
          <p:cNvSpPr txBox="1"/>
          <p:nvPr/>
        </p:nvSpPr>
        <p:spPr>
          <a:xfrm>
            <a:off x="4385659" y="3206749"/>
            <a:ext cx="7484682" cy="2692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dirty="0"/>
              <a:t>Recite the Bible verse </a:t>
            </a:r>
          </a:p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dirty="0"/>
              <a:t>John 3:16.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16B22106-4684-4845-91A1-7B61354A0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41" name="What is a person called who believes in Jesus and commits their life to Him?"/>
          <p:cNvSpPr txBox="1"/>
          <p:nvPr/>
        </p:nvSpPr>
        <p:spPr>
          <a:xfrm>
            <a:off x="3458669" y="2334394"/>
            <a:ext cx="9338661" cy="44371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What is a person called who believes in Jesus and commits </a:t>
            </a:r>
            <a:r>
              <a:rPr lang="en-US" dirty="0"/>
              <a:t>his</a:t>
            </a:r>
            <a:r>
              <a:rPr dirty="0"/>
              <a:t> life to </a:t>
            </a:r>
            <a:r>
              <a:rPr lang="en-US" dirty="0"/>
              <a:t>h</a:t>
            </a:r>
            <a:r>
              <a:rPr dirty="0"/>
              <a:t>im?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5F206B90-F00D-4A4E-AADE-1D22190F67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45" name="Round 2"/>
          <p:cNvSpPr txBox="1"/>
          <p:nvPr/>
        </p:nvSpPr>
        <p:spPr>
          <a:xfrm>
            <a:off x="5238800" y="3181349"/>
            <a:ext cx="5588916" cy="27432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Round 2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F26FFE88-BF0D-4F9F-A8D4-A19295A2D6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1" y="-1"/>
            <a:ext cx="16256000" cy="9144000"/>
          </a:xfrm>
          <a:prstGeom prst="rect">
            <a:avLst/>
          </a:prstGeom>
        </p:spPr>
      </p:pic>
      <p:sp>
        <p:nvSpPr>
          <p:cNvPr id="149" name="What is sin?…"/>
          <p:cNvSpPr txBox="1"/>
          <p:nvPr/>
        </p:nvSpPr>
        <p:spPr>
          <a:xfrm>
            <a:off x="3612140" y="2084138"/>
            <a:ext cx="9031719" cy="497572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What is sin?</a:t>
            </a:r>
          </a:p>
          <a:p>
            <a:pPr marL="6400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8000" dirty="0"/>
              <a:t>Disobeying God’s commands.</a:t>
            </a:r>
            <a:endParaRPr sz="8000" dirty="0"/>
          </a:p>
          <a:p>
            <a:pPr marL="6400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Anything that’s fun.</a:t>
            </a:r>
          </a:p>
          <a:p>
            <a:pPr marL="6400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A mistake.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3F654C78-7B00-4B72-9E88-59918CA714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53" name="What is The Fall of Man?…"/>
          <p:cNvSpPr txBox="1"/>
          <p:nvPr/>
        </p:nvSpPr>
        <p:spPr>
          <a:xfrm>
            <a:off x="3849895" y="853033"/>
            <a:ext cx="8556210" cy="743793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What is </a:t>
            </a:r>
            <a:r>
              <a:rPr lang="en-US" sz="8000" dirty="0"/>
              <a:t>t</a:t>
            </a:r>
            <a:r>
              <a:rPr sz="8000" dirty="0"/>
              <a:t>he Fall of Man?</a:t>
            </a:r>
          </a:p>
          <a:p>
            <a:pPr marL="6400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When Adam tripped and fell.</a:t>
            </a:r>
          </a:p>
          <a:p>
            <a:pPr marL="6400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God created man during </a:t>
            </a:r>
            <a:br>
              <a:rPr lang="en-US" sz="8000" dirty="0"/>
            </a:br>
            <a:r>
              <a:rPr sz="8000" dirty="0"/>
              <a:t>the autumn season</a:t>
            </a:r>
            <a:r>
              <a:rPr lang="en-US" sz="8000" dirty="0"/>
              <a:t>.</a:t>
            </a:r>
            <a:endParaRPr sz="8000" dirty="0"/>
          </a:p>
          <a:p>
            <a:pPr marL="6400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When Adam sinned </a:t>
            </a:r>
            <a:br>
              <a:rPr lang="en-US" sz="8000" dirty="0"/>
            </a:br>
            <a:r>
              <a:rPr sz="8000" dirty="0"/>
              <a:t>for the first time.</a:t>
            </a: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192</Words>
  <Application>Microsoft Office PowerPoint</Application>
  <PresentationFormat>Custom</PresentationFormat>
  <Paragraphs>33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Good Grief PB</vt:lpstr>
      <vt:lpstr>Helvetica Light</vt:lpstr>
      <vt:lpstr>Helvetica Neue</vt:lpstr>
      <vt:lpstr>Black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Diane King</cp:lastModifiedBy>
  <cp:revision>3</cp:revision>
  <dcterms:modified xsi:type="dcterms:W3CDTF">2021-09-02T14:01:24Z</dcterms:modified>
</cp:coreProperties>
</file>