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6256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21"/>
          </p:nvPr>
        </p:nvSpPr>
        <p:spPr>
          <a:xfrm>
            <a:off x="3225799" y="5619750"/>
            <a:ext cx="9810752" cy="38100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22"/>
          </p:nvPr>
        </p:nvSpPr>
        <p:spPr>
          <a:xfrm>
            <a:off x="3225799" y="4133849"/>
            <a:ext cx="9810752" cy="508001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0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2031999" y="497210"/>
            <a:ext cx="14630402" cy="97536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21"/>
          </p:nvPr>
        </p:nvSpPr>
        <p:spPr>
          <a:xfrm>
            <a:off x="3492499" y="1308099"/>
            <a:ext cx="9271002" cy="4603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349499" y="5867400"/>
            <a:ext cx="11557002" cy="10033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49499" y="6902450"/>
            <a:ext cx="11557002" cy="7937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920999" y="3409950"/>
            <a:ext cx="10414002" cy="23241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6040437" y="1111250"/>
            <a:ext cx="9915527" cy="66103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857499" y="1619249"/>
            <a:ext cx="5111751" cy="2774951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57499" y="4489450"/>
            <a:ext cx="5111751" cy="28638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717799"/>
            <a:ext cx="10502902" cy="464820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7018337" y="2205565"/>
            <a:ext cx="8201027" cy="54673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76549" y="2717799"/>
            <a:ext cx="5111751" cy="4648202"/>
          </a:xfrm>
          <a:prstGeom prst="rect">
            <a:avLst/>
          </a:prstGeom>
        </p:spPr>
        <p:txBody>
          <a:bodyPr anchor="ctr"/>
          <a:lstStyle>
            <a:lvl1pPr marL="347697" indent="-347697" algn="l">
              <a:spcBef>
                <a:spcPts val="4500"/>
              </a:spcBef>
              <a:buSzPct val="75000"/>
              <a:buChar char="•"/>
              <a:defRPr sz="2800"/>
            </a:lvl1pPr>
            <a:lvl2pPr marL="906497" indent="-347697" algn="l">
              <a:spcBef>
                <a:spcPts val="4500"/>
              </a:spcBef>
              <a:buSzPct val="75000"/>
              <a:buChar char="•"/>
              <a:defRPr sz="2800"/>
            </a:lvl2pPr>
            <a:lvl3pPr marL="1465297" indent="-347697" algn="l">
              <a:spcBef>
                <a:spcPts val="4500"/>
              </a:spcBef>
              <a:buSzPct val="75000"/>
              <a:buChar char="•"/>
              <a:defRPr sz="2800"/>
            </a:lvl3pPr>
            <a:lvl4pPr marL="2024097" indent="-347697" algn="l">
              <a:spcBef>
                <a:spcPts val="4500"/>
              </a:spcBef>
              <a:buSzPct val="75000"/>
              <a:buChar char="•"/>
              <a:defRPr sz="2800"/>
            </a:lvl4pPr>
            <a:lvl5pPr marL="2582897" indent="-347697" algn="l">
              <a:spcBef>
                <a:spcPts val="45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031999"/>
            <a:ext cx="10502902" cy="508635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9677400" y="4578350"/>
            <a:ext cx="4171951" cy="2781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9690100" y="1619249"/>
            <a:ext cx="4152901" cy="2768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1162049" y="1013883"/>
            <a:ext cx="10033001" cy="668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920999" y="2292349"/>
            <a:ext cx="10414002" cy="2324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920999" y="4679950"/>
            <a:ext cx="10414002" cy="7937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994218" y="7683500"/>
            <a:ext cx="261214" cy="266700"/>
          </a:xfrm>
          <a:prstGeom prst="rect">
            <a:avLst/>
          </a:prstGeom>
          <a:ln w="3175">
            <a:miter lim="400000"/>
          </a:ln>
        </p:spPr>
        <p:txBody>
          <a:bodyPr wrap="none" lIns="25400" tIns="25400" rIns="25400" bIns="25400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5318B51-0AB0-4EE4-A3CC-8BDF48B110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1" name="Round 1"/>
          <p:cNvSpPr txBox="1"/>
          <p:nvPr/>
        </p:nvSpPr>
        <p:spPr>
          <a:xfrm>
            <a:off x="5587136" y="3200399"/>
            <a:ext cx="5081728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E8C9E97-BB26-40EA-965B-A3EAAF7D73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7" name="Who is more valuable to God?…"/>
          <p:cNvSpPr txBox="1"/>
          <p:nvPr/>
        </p:nvSpPr>
        <p:spPr>
          <a:xfrm>
            <a:off x="3464639" y="1930251"/>
            <a:ext cx="9326722" cy="52834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Who is more valuable to God?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A healthy 20</a:t>
            </a:r>
            <a:r>
              <a:rPr lang="en-US" sz="8500" dirty="0"/>
              <a:t>-</a:t>
            </a:r>
            <a:r>
              <a:rPr sz="8500" dirty="0"/>
              <a:t>year</a:t>
            </a:r>
            <a:r>
              <a:rPr lang="en-US" sz="8500" dirty="0"/>
              <a:t>-</a:t>
            </a:r>
            <a:r>
              <a:rPr sz="8500" dirty="0"/>
              <a:t>old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A sick 90</a:t>
            </a:r>
            <a:r>
              <a:rPr lang="en-US" sz="8500" dirty="0"/>
              <a:t>-</a:t>
            </a:r>
            <a:r>
              <a:rPr sz="8500" dirty="0"/>
              <a:t>year</a:t>
            </a:r>
            <a:r>
              <a:rPr lang="en-US" sz="8500" dirty="0"/>
              <a:t>-</a:t>
            </a:r>
            <a:r>
              <a:rPr sz="8500" dirty="0"/>
              <a:t>old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Both are valuable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F9FDB15-209A-4646-9C5C-AFEA7F366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1" name="Which of these is NOT an example of valuing others?…"/>
          <p:cNvSpPr txBox="1"/>
          <p:nvPr/>
        </p:nvSpPr>
        <p:spPr>
          <a:xfrm>
            <a:off x="3328341" y="1276226"/>
            <a:ext cx="9599318" cy="65915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10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 Which of these is NOT an example of valuing others?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Buying someone a meal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Bullying someone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Saying hello to a sales clerk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090DAC32-DE36-416E-978E-95BC9C237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Who was the prisoner in WWII who forgave the prison guard where she was horribly mistreated?…"/>
          <p:cNvSpPr txBox="1"/>
          <p:nvPr/>
        </p:nvSpPr>
        <p:spPr>
          <a:xfrm>
            <a:off x="3816188" y="1314698"/>
            <a:ext cx="8623623" cy="65146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Who was the prisoner in WWII who forgave the prison guard where she was horribly mistreated? 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Corrie ten Boom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Susan B. Anthony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Lucy van Pelt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2C77C20C-DBDF-4261-91F5-08A289515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9" name="Double Bonus Question"/>
          <p:cNvSpPr txBox="1"/>
          <p:nvPr/>
        </p:nvSpPr>
        <p:spPr>
          <a:xfrm>
            <a:off x="2262612" y="3058765"/>
            <a:ext cx="11730775" cy="15132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9500" dirty="0"/>
              <a:t>Double Bonus Question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FD4F76A8-13C3-452F-AF8E-6F06F32FA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73" name="“And as you wish that others would do to you, do so to them” What is this called?…"/>
          <p:cNvSpPr txBox="1"/>
          <p:nvPr/>
        </p:nvSpPr>
        <p:spPr>
          <a:xfrm>
            <a:off x="1067602" y="1314698"/>
            <a:ext cx="14120795" cy="65146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“And as you wish that others would do to you, do so to them</a:t>
            </a:r>
            <a:r>
              <a:rPr lang="en-US" sz="7000" dirty="0"/>
              <a:t>.</a:t>
            </a:r>
            <a:r>
              <a:rPr sz="7000" dirty="0"/>
              <a:t>” </a:t>
            </a:r>
            <a:endParaRPr lang="en-US" sz="7000" dirty="0"/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What is this called?</a:t>
            </a:r>
          </a:p>
          <a:p>
            <a:pPr marL="1652953" indent="-1652953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The Greatest Commandment</a:t>
            </a:r>
          </a:p>
          <a:p>
            <a:pPr marL="1652953" indent="-1652953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The Perfect Proverb</a:t>
            </a:r>
          </a:p>
          <a:p>
            <a:pPr marL="1652953" indent="-1652953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The Golden Rule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92C06F55-8367-4877-B7C2-49365EFB1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5" name="About how many beaches are there in Australia?"/>
          <p:cNvSpPr txBox="1"/>
          <p:nvPr/>
        </p:nvSpPr>
        <p:spPr>
          <a:xfrm>
            <a:off x="3529457" y="3084413"/>
            <a:ext cx="9197086" cy="29751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About how many beaches are there in Australia?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30DEA1C-E816-46B0-A183-42C170B72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9" name="What do Australians call candy — Brekky, Lollies, or Sunnies?"/>
          <p:cNvSpPr txBox="1"/>
          <p:nvPr/>
        </p:nvSpPr>
        <p:spPr>
          <a:xfrm>
            <a:off x="2422336" y="3084413"/>
            <a:ext cx="11411327" cy="29751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What do Australians call candy — </a:t>
            </a:r>
            <a:r>
              <a:rPr lang="en-US" dirty="0"/>
              <a:t>b</a:t>
            </a:r>
            <a:r>
              <a:rPr dirty="0"/>
              <a:t>rekky, </a:t>
            </a:r>
            <a:r>
              <a:rPr lang="en-US" dirty="0" err="1"/>
              <a:t>l</a:t>
            </a:r>
            <a:r>
              <a:rPr dirty="0" err="1"/>
              <a:t>ollies</a:t>
            </a:r>
            <a:r>
              <a:rPr dirty="0"/>
              <a:t>, or </a:t>
            </a:r>
            <a:r>
              <a:rPr lang="en-US" dirty="0" err="1"/>
              <a:t>s</a:t>
            </a:r>
            <a:r>
              <a:rPr dirty="0" err="1"/>
              <a:t>unnies</a:t>
            </a:r>
            <a:r>
              <a:rPr dirty="0"/>
              <a:t>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5AF9958-D636-46A4-828D-011671A89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3" name="In what book of the Bible is the Christmas account found?"/>
          <p:cNvSpPr txBox="1"/>
          <p:nvPr/>
        </p:nvSpPr>
        <p:spPr>
          <a:xfrm>
            <a:off x="2657919" y="2975925"/>
            <a:ext cx="10940161" cy="29751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In what book of the Bible is </a:t>
            </a:r>
            <a:r>
              <a:rPr lang="en-US" dirty="0"/>
              <a:t>the </a:t>
            </a:r>
            <a:r>
              <a:rPr dirty="0"/>
              <a:t>account</a:t>
            </a:r>
            <a:r>
              <a:rPr lang="en-US" dirty="0"/>
              <a:t> of Jesus’ birth</a:t>
            </a:r>
            <a:r>
              <a:rPr dirty="0"/>
              <a:t> found?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967ED69-7BE5-4746-B268-94B06EDB6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7" name="What person in the Christmas account didn’t value human life?"/>
          <p:cNvSpPr txBox="1"/>
          <p:nvPr/>
        </p:nvSpPr>
        <p:spPr>
          <a:xfrm>
            <a:off x="3523920" y="2353444"/>
            <a:ext cx="9208160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>
                <a:latin typeface="Good Grief PB" panose="020B0606040202020B06" pitchFamily="34" charset="0"/>
              </a:rPr>
              <a:t>Wh</a:t>
            </a:r>
            <a:r>
              <a:rPr lang="en-US" dirty="0">
                <a:latin typeface="Good Grief PB" panose="020B0606040202020B06" pitchFamily="34" charset="0"/>
              </a:rPr>
              <a:t>ich</a:t>
            </a:r>
            <a:r>
              <a:rPr dirty="0">
                <a:latin typeface="Good Grief PB" panose="020B0606040202020B06" pitchFamily="34" charset="0"/>
              </a:rPr>
              <a:t> person in </a:t>
            </a:r>
            <a:r>
              <a:rPr lang="en-US" dirty="0">
                <a:latin typeface="Good Grief PB" panose="020B0606040202020B06" pitchFamily="34" charset="0"/>
              </a:rPr>
              <a:t>the </a:t>
            </a:r>
            <a:r>
              <a:rPr dirty="0">
                <a:latin typeface="Good Grief PB" panose="020B0606040202020B06" pitchFamily="34" charset="0"/>
              </a:rPr>
              <a:t>account </a:t>
            </a:r>
            <a:r>
              <a:rPr lang="en-US" dirty="0">
                <a:latin typeface="Good Grief PB" panose="020B0606040202020B06" pitchFamily="34" charset="0"/>
              </a:rPr>
              <a:t>about Jesus’ birth </a:t>
            </a:r>
            <a:r>
              <a:rPr dirty="0">
                <a:latin typeface="Good Grief PB" panose="020B0606040202020B06" pitchFamily="34" charset="0"/>
              </a:rPr>
              <a:t>didn’t value human life?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597910-3E53-4B42-B19A-0F3BC6F37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1" name="How did the wise men know not to return to King Herod and tell him where baby Jesus was?"/>
          <p:cNvSpPr txBox="1"/>
          <p:nvPr/>
        </p:nvSpPr>
        <p:spPr>
          <a:xfrm>
            <a:off x="2304339" y="2353444"/>
            <a:ext cx="11647322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How did the wise men know not to return to King Herod and tell him where baby Jesus was?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FF1EFCD-4D61-49BA-AB37-8A44A3DE4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5" name="Round 2"/>
          <p:cNvSpPr txBox="1"/>
          <p:nvPr/>
        </p:nvSpPr>
        <p:spPr>
          <a:xfrm>
            <a:off x="5548928" y="3200399"/>
            <a:ext cx="5588916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2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0B728DE-F94B-4799-850F-BC9154C59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9" name="Who was the slave trader who didn’t value life?…"/>
          <p:cNvSpPr txBox="1"/>
          <p:nvPr/>
        </p:nvSpPr>
        <p:spPr>
          <a:xfrm>
            <a:off x="2541563" y="1468586"/>
            <a:ext cx="11172873" cy="62068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Who was the slave trader </a:t>
            </a:r>
            <a:endParaRPr lang="en-US" sz="8000" dirty="0"/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who didn’t value life?</a:t>
            </a:r>
          </a:p>
          <a:p>
            <a:pPr marL="1097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John Wesley</a:t>
            </a:r>
          </a:p>
          <a:p>
            <a:pPr marL="1097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John Newton</a:t>
            </a:r>
          </a:p>
          <a:p>
            <a:pPr marL="10972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John Jacob </a:t>
            </a:r>
            <a:r>
              <a:rPr sz="8000" dirty="0" err="1"/>
              <a:t>Jingleheimer</a:t>
            </a:r>
            <a:r>
              <a:rPr sz="8000" dirty="0"/>
              <a:t> Schmidt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9192C343-D3E2-4ED8-86D7-0FDCE0EDA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3" name="James 1:27 tells us that God wants us to care for widows and ___.…"/>
          <p:cNvSpPr txBox="1"/>
          <p:nvPr/>
        </p:nvSpPr>
        <p:spPr>
          <a:xfrm>
            <a:off x="2880995" y="1276226"/>
            <a:ext cx="10494010" cy="65915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James 1:27 tells us that God wants us to care for widows and ___.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Sick</a:t>
            </a:r>
            <a:r>
              <a:rPr lang="en-US" sz="8500" dirty="0"/>
              <a:t> People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500" dirty="0"/>
              <a:t>Orphans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8500" dirty="0"/>
              <a:t>Poor </a:t>
            </a:r>
            <a:r>
              <a:rPr sz="8500" dirty="0"/>
              <a:t> People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226</Words>
  <Application>Microsoft Office PowerPoint</Application>
  <PresentationFormat>Custom</PresentationFormat>
  <Paragraphs>34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Good Grief PB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Diane King</cp:lastModifiedBy>
  <cp:revision>2</cp:revision>
  <dcterms:modified xsi:type="dcterms:W3CDTF">2021-09-02T14:01:34Z</dcterms:modified>
</cp:coreProperties>
</file>